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7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Impact" panose="020B0806030902050204" pitchFamily="3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7c67ed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7c67ed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e78df72a3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e78df72a3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e78df72a3_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e78df72a3_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e78df72a3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e78df72a3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e7c67ed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e7c67ed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e78df72a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e78df72a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e78df72a3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e78df72a3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78df72a3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e78df72a3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e78df72a3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e78df72a3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78df72a3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78df72a3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7" name="Google Shape;13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A8B8-E07B-4943-A184-EE7FC0168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8A0E3-097D-4F49-97A5-1BFAA45D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315C-4A1C-4B5D-ADE9-5EBC47C1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E1E9-B137-410B-9F9E-DFDC4B58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A072B-6D8C-41E8-B950-323AC3BC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39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A28E-3F77-4227-A7E8-2B9CC03E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9C03-E4F0-44D2-9758-2D4951953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4F9E-C92E-45A2-A098-3FCEC580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2B203-EA0D-4C03-8ECD-AC1863D8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AF9DE-7BF5-41F6-94A9-D45B7EFD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8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03FF-A6EC-4A20-ABC3-10213783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D88D7-D9A3-4D3F-93C0-C34B2E5B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1323F-F4EF-440B-B698-A40A2835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0EAD-AEA1-4762-8883-52CB62F8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04E2-9AFC-4A52-BF93-7F79DAB3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9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79B-8CB4-4D97-9433-FFE98F7E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4D8D-DEE8-4FA7-889F-27B7014C2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06E71-1AAE-4CA3-AD01-0EAD4D2F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03F9B-494A-4C50-8DD3-868299FC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7B39-3453-42B6-86E9-ADC24FBB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AF754-2067-4FC2-BE97-59BB7CBD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7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3E25-90CE-40DC-8826-85805BFB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DE69-EF0E-4BCC-A506-CEAD50C54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DE987-B150-44B8-9BA1-9E8A3BA7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CF0C-39F7-4ED6-8B9D-6CFFB8A4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83FC0-6A7C-4164-890A-D23658056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28AE9-1C8A-4033-89F5-A9173ED2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1DF62-4075-4487-B579-F35C637D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DA015-7A65-40A3-8128-DA318EBA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3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EBCB-3382-472A-8C00-447F66CA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031A1-4BFB-49A3-91D0-6C79072B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051A6-DB99-4179-925D-D17B7937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389B-41D5-41E8-AB69-1501505D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90155-5528-4F08-BBBC-A0ED6CA3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09052-F45B-4F7B-B1CF-F95F4739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AAB80-C742-4303-BCBC-EEA90155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94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3FC5-3DC2-4609-A4DE-361559B4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7129-849C-4F3B-BDFF-64B65403B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4ABA4-2660-4E03-9BE1-D366D580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D4C20-5E35-471D-8594-304462B5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A628F-3411-422B-9E95-F075D038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D2EBA-439F-46CF-AC26-7BC89A6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13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59C-B7FD-426A-BFC3-40552B27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424C1-7255-4BAE-B944-B36F68EB6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582C-2CAF-488D-A488-F6E0FB93D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D7D18-4503-4A2B-AB93-D7853AB5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78669-ED68-4C02-884B-260C0C48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1A82-9193-4B9F-B328-A7EF84F4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4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ACAF-C0A1-4B72-9803-94D6E21F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109DC-C1AF-48E8-A679-E640B41C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425F9-FC77-4225-909D-2EA2140A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B91D-5DAB-4D78-B9DE-0F113BAC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CE33-50B6-4057-9313-542782A1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55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33DDB-61C2-4C26-AC1E-49F857EAC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915D1-DBFD-4454-B45E-0F5A83460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85EE-C617-43DD-9E0B-3BF0FFE4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DAA5-3468-4B3A-A11C-22B2C11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EB7D1-7DC2-4AB6-BBC6-D7605FA6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6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B6A62-58A9-4F77-9385-2648382F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0220D-B4AE-48F7-9619-DB896A263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726E-68AA-4B64-B145-C99073501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E61-83AA-4BE3-876A-3549524E608B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25370-465A-4454-B2FE-799AB0F73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6B55-CB83-4A20-BA0E-F53B2E41F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free-icons/resources" TargetMode="External"/><Relationship Id="rId5" Type="http://schemas.openxmlformats.org/officeDocument/2006/relationships/hyperlink" Target="https://www.freepik.com/free-vector/collection-vector-financial-business-banking-ui-concept_2631210.htm" TargetMode="External"/><Relationship Id="rId4" Type="http://schemas.openxmlformats.org/officeDocument/2006/relationships/hyperlink" Target="https://www.freepik.com/free-vector/business-black-line-icon-25-business-outline-icon-set_3441721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SAMSUNG INNOVATION CAMPUS UNIPV 2021-22</a:t>
            </a:r>
            <a:endParaRPr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 GROUP B</a:t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0" y="389475"/>
            <a:ext cx="55956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Is it affordable and profitable?</a:t>
            </a:r>
            <a:r>
              <a:rPr lang="en-GB" sz="258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8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91175" y="2135175"/>
            <a:ext cx="17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High quality (€€€) -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Financing grants =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Sustainable cost</a:t>
            </a:r>
            <a:r>
              <a:rPr lang="en-GB" baseline="30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aseline="30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791175" y="3854575"/>
            <a:ext cx="2768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Individual customer purchases +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Contracts with resellers =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Revenues</a:t>
            </a:r>
            <a:r>
              <a:rPr lang="en-GB" baseline="30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aseline="30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75" y="2135175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75" y="3854125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650" y="1727685"/>
            <a:ext cx="3066600" cy="227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287500" y="379450"/>
            <a:ext cx="25134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endParaRPr sz="34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287500" y="1599281"/>
            <a:ext cx="82221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(1)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ibrandify</a:t>
            </a:r>
            <a:endParaRPr sz="1300" b="1" i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rawpixel.com</a:t>
            </a:r>
            <a:endParaRPr sz="1300" b="1" i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geotatah</a:t>
            </a:r>
            <a:r>
              <a:rPr lang="en-GB" sz="1300" b="1" i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from Flaticon </a:t>
            </a:r>
            <a:endParaRPr sz="13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644675" y="1568225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</a:rPr>
              <a:t>Our Team</a:t>
            </a:r>
            <a:endParaRPr>
              <a:solidFill>
                <a:srgbClr val="1129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29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Anton Giulio Cancellara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Nishan Chettri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Lorenzo Marti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Vina Panduwinata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Roberto Zappa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294A"/>
              </a:solidFill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75" y="768800"/>
            <a:ext cx="4893625" cy="402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40750" y="1568225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</a:rPr>
              <a:t>ANY QUESTIONS?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294A"/>
              </a:solidFill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75" y="768800"/>
            <a:ext cx="4893625" cy="402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5E7EE-B737-40AA-92D4-37B23358AA0B}"/>
              </a:ext>
            </a:extLst>
          </p:cNvPr>
          <p:cNvSpPr/>
          <p:nvPr/>
        </p:nvSpPr>
        <p:spPr>
          <a:xfrm>
            <a:off x="363682" y="692728"/>
            <a:ext cx="8416637" cy="40870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E9571-265D-4994-8B44-FB9BB2BE4831}"/>
              </a:ext>
            </a:extLst>
          </p:cNvPr>
          <p:cNvSpPr txBox="1"/>
          <p:nvPr/>
        </p:nvSpPr>
        <p:spPr>
          <a:xfrm>
            <a:off x="339437" y="297099"/>
            <a:ext cx="23504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350" b="1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Business Model Canvas</a:t>
            </a:r>
            <a:endParaRPr lang="en-US" sz="1350" b="1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" name="Text Placeholder 47">
            <a:extLst>
              <a:ext uri="{FF2B5EF4-FFF2-40B4-BE49-F238E27FC236}">
                <a16:creationId xmlns:a16="http://schemas.microsoft.com/office/drawing/2014/main" id="{E0FA8D69-E889-4F73-884F-1542A05E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28" y="4072665"/>
            <a:ext cx="3854514" cy="6628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fixed costs (contracts with key partners, salaries)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relevant variable costs (market availability of product components, financial activity)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expenses in supply contracts and advertisement solutions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high quality implies great expenses for design, production and commercialization of our devices</a:t>
            </a:r>
            <a:endParaRPr lang="en-GB" altLang="en-US" sz="2100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4CAD5-801A-4F82-A502-C59646F601A2}"/>
              </a:ext>
            </a:extLst>
          </p:cNvPr>
          <p:cNvSpPr txBox="1"/>
          <p:nvPr/>
        </p:nvSpPr>
        <p:spPr>
          <a:xfrm>
            <a:off x="529627" y="3795666"/>
            <a:ext cx="328640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Cost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Structure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B37E30-0A87-4B98-BFED-7717AE5EF727}"/>
              </a:ext>
            </a:extLst>
          </p:cNvPr>
          <p:cNvCxnSpPr>
            <a:cxnSpLocks/>
          </p:cNvCxnSpPr>
          <p:nvPr/>
        </p:nvCxnSpPr>
        <p:spPr>
          <a:xfrm>
            <a:off x="377190" y="3727490"/>
            <a:ext cx="84166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BD18AA-4047-4FE1-93AD-EFFD67BBB37E}"/>
              </a:ext>
            </a:extLst>
          </p:cNvPr>
          <p:cNvCxnSpPr/>
          <p:nvPr/>
        </p:nvCxnSpPr>
        <p:spPr>
          <a:xfrm>
            <a:off x="4572000" y="3727490"/>
            <a:ext cx="0" cy="10523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5F8111-1F6B-45F6-8199-8FEA0028ED84}"/>
              </a:ext>
            </a:extLst>
          </p:cNvPr>
          <p:cNvSpPr txBox="1"/>
          <p:nvPr/>
        </p:nvSpPr>
        <p:spPr>
          <a:xfrm>
            <a:off x="4759859" y="4086249"/>
            <a:ext cx="396240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Periodical revenues from authorized dealer agreements made with partner stores and from cloud services subscriptions required to use the products on middle to low tier user hardware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 constant volume of revenues from individual customers web purchases (minor income stream)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 dependent pricing method: optional addons and customizations increase the total price</a:t>
            </a:r>
            <a:endParaRPr lang="en-GB" altLang="en-US" sz="675" kern="1200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460E9-1679-4489-8750-C36BBEB666FB}"/>
              </a:ext>
            </a:extLst>
          </p:cNvPr>
          <p:cNvSpPr txBox="1"/>
          <p:nvPr/>
        </p:nvSpPr>
        <p:spPr>
          <a:xfrm>
            <a:off x="4759859" y="3809249"/>
            <a:ext cx="175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Revenue Streams</a:t>
            </a:r>
            <a:endParaRPr lang="en-US" sz="1050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8DC57-A63F-43E9-B736-E43C029B187E}"/>
              </a:ext>
            </a:extLst>
          </p:cNvPr>
          <p:cNvCxnSpPr>
            <a:cxnSpLocks/>
          </p:cNvCxnSpPr>
          <p:nvPr/>
        </p:nvCxnSpPr>
        <p:spPr>
          <a:xfrm>
            <a:off x="1953491" y="692728"/>
            <a:ext cx="0" cy="1586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67C5F-FFE7-4724-8B20-F62A0855160B}"/>
              </a:ext>
            </a:extLst>
          </p:cNvPr>
          <p:cNvCxnSpPr>
            <a:cxnSpLocks/>
          </p:cNvCxnSpPr>
          <p:nvPr/>
        </p:nvCxnSpPr>
        <p:spPr>
          <a:xfrm flipH="1">
            <a:off x="363682" y="2273012"/>
            <a:ext cx="15898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0">
            <a:extLst>
              <a:ext uri="{FF2B5EF4-FFF2-40B4-BE49-F238E27FC236}">
                <a16:creationId xmlns:a16="http://schemas.microsoft.com/office/drawing/2014/main" id="{A1AE0D7F-05B9-4CCA-A539-9915ED424596}"/>
              </a:ext>
            </a:extLst>
          </p:cNvPr>
          <p:cNvSpPr txBox="1">
            <a:spLocks/>
          </p:cNvSpPr>
          <p:nvPr/>
        </p:nvSpPr>
        <p:spPr bwMode="auto">
          <a:xfrm>
            <a:off x="529627" y="986678"/>
            <a:ext cx="1408264" cy="1248104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Authorized resellers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Logistics company 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Government agencies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Visually impaired people foundations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Certifying agencies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Suppliers (electronics, optics)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Cloud computing service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Radio and web-based media companies for advertisement purposes.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buClrTx/>
              <a:defRPr/>
            </a:pPr>
            <a:endParaRPr lang="en-GB" altLang="en-US" sz="900" dirty="0">
              <a:solidFill>
                <a:srgbClr val="91919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AC3BC-6DCE-4C34-B62E-FD3DDD56B88F}"/>
              </a:ext>
            </a:extLst>
          </p:cNvPr>
          <p:cNvSpPr txBox="1"/>
          <p:nvPr/>
        </p:nvSpPr>
        <p:spPr>
          <a:xfrm>
            <a:off x="532512" y="729550"/>
            <a:ext cx="82747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Partners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AFA892-C6B0-49AF-A28D-FD9772F74774}"/>
              </a:ext>
            </a:extLst>
          </p:cNvPr>
          <p:cNvCxnSpPr/>
          <p:nvPr/>
        </p:nvCxnSpPr>
        <p:spPr>
          <a:xfrm>
            <a:off x="1953491" y="2273012"/>
            <a:ext cx="0" cy="14484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26A2AFE9-A91C-43A5-A4D2-F347BF1BF766}"/>
              </a:ext>
            </a:extLst>
          </p:cNvPr>
          <p:cNvSpPr txBox="1">
            <a:spLocks/>
          </p:cNvSpPr>
          <p:nvPr/>
        </p:nvSpPr>
        <p:spPr bwMode="auto">
          <a:xfrm>
            <a:off x="529627" y="2532010"/>
            <a:ext cx="1326880" cy="1147763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75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Strategic patents and certifications as pivotal intellectual resources for the startup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Limited amount of physical assets (manufacturing facilities, offices) 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Diversified but limited human and financial resources</a:t>
            </a:r>
            <a:endParaRPr lang="en-US" sz="675" dirty="0">
              <a:solidFill>
                <a:prstClr val="white">
                  <a:lumMod val="85000"/>
                </a:prstClr>
              </a:solidFill>
              <a:highlight>
                <a:srgbClr val="FFFF00"/>
              </a:highlight>
              <a:latin typeface="Arial" charset="0"/>
              <a:ea typeface="ＭＳ Ｐゴシック" charset="0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  <a:buClrTx/>
              <a:buNone/>
              <a:defRPr/>
            </a:pPr>
            <a:endParaRPr lang="en-GB" sz="675" dirty="0">
              <a:solidFill>
                <a:prstClr val="white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D36E4-9EFC-4948-80B4-A2509496D34D}"/>
              </a:ext>
            </a:extLst>
          </p:cNvPr>
          <p:cNvSpPr txBox="1"/>
          <p:nvPr/>
        </p:nvSpPr>
        <p:spPr>
          <a:xfrm>
            <a:off x="515763" y="2279071"/>
            <a:ext cx="9172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Resources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E85852-C746-4770-90FD-A17E9062C10C}"/>
              </a:ext>
            </a:extLst>
          </p:cNvPr>
          <p:cNvCxnSpPr/>
          <p:nvPr/>
        </p:nvCxnSpPr>
        <p:spPr>
          <a:xfrm>
            <a:off x="3553691" y="692727"/>
            <a:ext cx="0" cy="3028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1">
            <a:extLst>
              <a:ext uri="{FF2B5EF4-FFF2-40B4-BE49-F238E27FC236}">
                <a16:creationId xmlns:a16="http://schemas.microsoft.com/office/drawing/2014/main" id="{AC4C2CD2-0EBE-4B3C-A11C-B62A0492CD44}"/>
              </a:ext>
            </a:extLst>
          </p:cNvPr>
          <p:cNvSpPr txBox="1">
            <a:spLocks/>
          </p:cNvSpPr>
          <p:nvPr/>
        </p:nvSpPr>
        <p:spPr bwMode="auto">
          <a:xfrm>
            <a:off x="2129817" y="1006549"/>
            <a:ext cx="1315640" cy="2608577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Production of AI and IoT based devices for visually impaired people assistance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Development and maintenance of a webstore for the sale of our products and for customer support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Negotiation with the government and patient organizations for co-financing solutions and optimal product placement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Constant follow ups of certification processes for quality and legal compliance of our products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Continuous interaction with customers for feedback collection aimed to a better product development and to the improvement of brand awareness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2D17C-F16A-4006-8B0E-6175FAC03239}"/>
              </a:ext>
            </a:extLst>
          </p:cNvPr>
          <p:cNvSpPr txBox="1"/>
          <p:nvPr/>
        </p:nvSpPr>
        <p:spPr>
          <a:xfrm>
            <a:off x="2129817" y="729550"/>
            <a:ext cx="86113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Activities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78D23-666D-4ED7-9F19-E234B145DB14}"/>
              </a:ext>
            </a:extLst>
          </p:cNvPr>
          <p:cNvCxnSpPr/>
          <p:nvPr/>
        </p:nvCxnSpPr>
        <p:spPr>
          <a:xfrm>
            <a:off x="5588399" y="698788"/>
            <a:ext cx="0" cy="3028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2">
            <a:extLst>
              <a:ext uri="{FF2B5EF4-FFF2-40B4-BE49-F238E27FC236}">
                <a16:creationId xmlns:a16="http://schemas.microsoft.com/office/drawing/2014/main" id="{1204BA94-AFD5-4956-ABE8-7BEFF52B64B7}"/>
              </a:ext>
            </a:extLst>
          </p:cNvPr>
          <p:cNvSpPr txBox="1">
            <a:spLocks/>
          </p:cNvSpPr>
          <p:nvPr/>
        </p:nvSpPr>
        <p:spPr bwMode="auto">
          <a:xfrm>
            <a:off x="3745616" y="1006549"/>
            <a:ext cx="1604566" cy="2571750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Visually impaired people constantly helped in the recognition of objects in everyday activities 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Very original, AI based pair of glasses with captivating design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Practical, very accessible and minimal device interface to help every visually impaired customer, regardless of her/his IT knowledge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Variety of product specifications with respect to the characteristics of the eye disease affecting the user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Different services depending on user’s hardware capabilities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Possible </a:t>
            </a: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convenient prices for the end customer through expected co-financing options granted by government agencies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Valuable agreements with sales partners to maximize the outreach of our products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08CBA-FFA4-4C1D-B2D3-7FACD02F4496}"/>
              </a:ext>
            </a:extLst>
          </p:cNvPr>
          <p:cNvSpPr txBox="1"/>
          <p:nvPr/>
        </p:nvSpPr>
        <p:spPr>
          <a:xfrm>
            <a:off x="3745616" y="729550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Value </a:t>
            </a:r>
            <a:r>
              <a:rPr lang="it-IT" sz="1050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Propositions</a:t>
            </a:r>
            <a:endParaRPr lang="en-US" sz="1050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04127B-8202-4D1D-9D60-75BCF681DFCB}"/>
              </a:ext>
            </a:extLst>
          </p:cNvPr>
          <p:cNvCxnSpPr/>
          <p:nvPr/>
        </p:nvCxnSpPr>
        <p:spPr>
          <a:xfrm>
            <a:off x="7133734" y="692727"/>
            <a:ext cx="0" cy="30347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457DC2-5970-4E17-9064-8DA8F76E3133}"/>
              </a:ext>
            </a:extLst>
          </p:cNvPr>
          <p:cNvCxnSpPr>
            <a:cxnSpLocks/>
          </p:cNvCxnSpPr>
          <p:nvPr/>
        </p:nvCxnSpPr>
        <p:spPr>
          <a:xfrm>
            <a:off x="7132321" y="2269998"/>
            <a:ext cx="1647998" cy="30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44">
            <a:extLst>
              <a:ext uri="{FF2B5EF4-FFF2-40B4-BE49-F238E27FC236}">
                <a16:creationId xmlns:a16="http://schemas.microsoft.com/office/drawing/2014/main" id="{F55D6866-59F9-4B96-86F1-DA17FC873B96}"/>
              </a:ext>
            </a:extLst>
          </p:cNvPr>
          <p:cNvSpPr txBox="1">
            <a:spLocks/>
          </p:cNvSpPr>
          <p:nvPr/>
        </p:nvSpPr>
        <p:spPr bwMode="auto">
          <a:xfrm>
            <a:off x="7278763" y="986455"/>
            <a:ext cx="1443496" cy="1286557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Segmented market divided in: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B2C segment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Visually impaired people with minimal IT knowledge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Professionals dedicated to the assistance of blind people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B2B segment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Independent opticians’ shops and pharmacies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Franchises selling glasses for the mass market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97D35E-1EA6-4453-95CC-1D6CD7629C84}"/>
              </a:ext>
            </a:extLst>
          </p:cNvPr>
          <p:cNvSpPr txBox="1"/>
          <p:nvPr/>
        </p:nvSpPr>
        <p:spPr>
          <a:xfrm>
            <a:off x="7305856" y="752591"/>
            <a:ext cx="120738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Customer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Segments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39" name="Text Placeholder 46">
            <a:extLst>
              <a:ext uri="{FF2B5EF4-FFF2-40B4-BE49-F238E27FC236}">
                <a16:creationId xmlns:a16="http://schemas.microsoft.com/office/drawing/2014/main" id="{46898B2D-623B-4C26-BB8F-CEEBC19CF59A}"/>
              </a:ext>
            </a:extLst>
          </p:cNvPr>
          <p:cNvSpPr txBox="1">
            <a:spLocks/>
          </p:cNvSpPr>
          <p:nvPr/>
        </p:nvSpPr>
        <p:spPr bwMode="auto">
          <a:xfrm>
            <a:off x="5733428" y="1015275"/>
            <a:ext cx="1315640" cy="2320080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Radio broadcast as the most economical advertisement solution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Web streaming and social media platforms advertisement as the most effective solutions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Informative website</a:t>
            </a: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 for product and company details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Sponsorships of visually impaired people organizations</a:t>
            </a:r>
            <a:r>
              <a:rPr lang="en-GB" sz="675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’ events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Distribution through our webstore and partner stores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6A7E24-2153-4BF5-A1F4-C1B21870FD0B}"/>
              </a:ext>
            </a:extLst>
          </p:cNvPr>
          <p:cNvSpPr txBox="1"/>
          <p:nvPr/>
        </p:nvSpPr>
        <p:spPr>
          <a:xfrm>
            <a:off x="5733428" y="752591"/>
            <a:ext cx="64953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Channels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058CD08C-A4A0-424F-AC56-C8E42C4FD7B9}"/>
              </a:ext>
            </a:extLst>
          </p:cNvPr>
          <p:cNvSpPr txBox="1">
            <a:spLocks/>
          </p:cNvSpPr>
          <p:nvPr/>
        </p:nvSpPr>
        <p:spPr bwMode="auto">
          <a:xfrm>
            <a:off x="7278763" y="2545233"/>
            <a:ext cx="1315640" cy="1033066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Email, telephone and social media personal assistance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User community as both an assistance service and a way to engage with customers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Web surveys for feedback about customer and partner seller satisfaction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88FDC7-C257-4AAC-BE23-F0E04588A85C}"/>
              </a:ext>
            </a:extLst>
          </p:cNvPr>
          <p:cNvSpPr txBox="1"/>
          <p:nvPr/>
        </p:nvSpPr>
        <p:spPr>
          <a:xfrm>
            <a:off x="7282862" y="2316714"/>
            <a:ext cx="138852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Customer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Relationships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9C9CA8-0981-4D2C-AE69-D5E56ABA7DA0}"/>
              </a:ext>
            </a:extLst>
          </p:cNvPr>
          <p:cNvSpPr txBox="1"/>
          <p:nvPr/>
        </p:nvSpPr>
        <p:spPr>
          <a:xfrm>
            <a:off x="4149333" y="17540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 err="1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Arial" panose="020B0604020202020204" pitchFamily="34" charset="0"/>
              </a:rPr>
              <a:t>Designed</a:t>
            </a: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Arial" panose="020B0604020202020204" pitchFamily="34" charset="0"/>
              </a:rPr>
              <a:t> for: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20E44F-A9FE-42F6-8F2A-CEE12EE0C99F}"/>
              </a:ext>
            </a:extLst>
          </p:cNvPr>
          <p:cNvSpPr txBox="1"/>
          <p:nvPr/>
        </p:nvSpPr>
        <p:spPr>
          <a:xfrm>
            <a:off x="4214701" y="342380"/>
            <a:ext cx="94739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 err="1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TheIA</a:t>
            </a: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4DC301-B096-41A3-B33C-657F4E1B78CC}"/>
              </a:ext>
            </a:extLst>
          </p:cNvPr>
          <p:cNvSpPr txBox="1"/>
          <p:nvPr/>
        </p:nvSpPr>
        <p:spPr>
          <a:xfrm>
            <a:off x="5518351" y="17540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 err="1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Designed</a:t>
            </a: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 by: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95648B-6F7E-4E1D-AA5E-384434A8E4DF}"/>
              </a:ext>
            </a:extLst>
          </p:cNvPr>
          <p:cNvSpPr txBox="1"/>
          <p:nvPr/>
        </p:nvSpPr>
        <p:spPr>
          <a:xfrm>
            <a:off x="5577097" y="353613"/>
            <a:ext cx="947393" cy="2261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defTabSz="685800">
              <a:buClrTx/>
            </a:pPr>
            <a:r>
              <a:rPr lang="it-IT" sz="1013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Lorenzo Marti</a:t>
            </a:r>
            <a:endParaRPr lang="en-US" sz="1013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A63671-4C7C-489D-8EBC-86C4143252F4}"/>
              </a:ext>
            </a:extLst>
          </p:cNvPr>
          <p:cNvSpPr txBox="1"/>
          <p:nvPr/>
        </p:nvSpPr>
        <p:spPr>
          <a:xfrm>
            <a:off x="6878562" y="17540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Date: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ACD231-4167-4426-8DF2-6AEAF4D00949}"/>
              </a:ext>
            </a:extLst>
          </p:cNvPr>
          <p:cNvSpPr txBox="1"/>
          <p:nvPr/>
        </p:nvSpPr>
        <p:spPr>
          <a:xfrm>
            <a:off x="6932627" y="350159"/>
            <a:ext cx="100395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21/01/2022</a:t>
            </a: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F0EB01-3FD9-41EB-AC38-EC069FAB7F6D}"/>
              </a:ext>
            </a:extLst>
          </p:cNvPr>
          <p:cNvSpPr txBox="1"/>
          <p:nvPr/>
        </p:nvSpPr>
        <p:spPr>
          <a:xfrm>
            <a:off x="8278666" y="175408"/>
            <a:ext cx="4570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Version: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EA8011-8852-435C-99D0-0877BCA7ED94}"/>
              </a:ext>
            </a:extLst>
          </p:cNvPr>
          <p:cNvSpPr txBox="1"/>
          <p:nvPr/>
        </p:nvSpPr>
        <p:spPr>
          <a:xfrm>
            <a:off x="8349089" y="350160"/>
            <a:ext cx="42775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1.0</a:t>
            </a: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698400" y="517975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2"/>
          </p:nvPr>
        </p:nvSpPr>
        <p:spPr>
          <a:xfrm>
            <a:off x="571500" y="1656775"/>
            <a:ext cx="2717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According to data from ncbi.nlm.nih.gov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0"/>
            <a:ext cx="3616200" cy="3214200"/>
          </a:xfrm>
          <a:prstGeom prst="snip1Rect">
            <a:avLst>
              <a:gd name="adj" fmla="val 18193"/>
            </a:avLst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584300" y="3214200"/>
            <a:ext cx="3603900" cy="19236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941176" y="2289800"/>
            <a:ext cx="1378826" cy="7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8775"/>
            <a:ext cx="9055700" cy="46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72725" y="0"/>
            <a:ext cx="461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VISION IMPAIRMENT BY REGION</a:t>
            </a:r>
            <a:endParaRPr sz="20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72725" y="0"/>
            <a:ext cx="461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VISUAL IMPAIRMENT IN ITALY</a:t>
            </a:r>
            <a:endParaRPr sz="20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2600"/>
            <a:ext cx="8268274" cy="4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415175" y="573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POTENTIAL CUSTOMERS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496950" y="2087225"/>
            <a:ext cx="3605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2015, there were an estimated 253 million people with visual impairment worldwide.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these, </a:t>
            </a:r>
            <a:r>
              <a:rPr lang="en-GB" sz="1200">
                <a:solidFill>
                  <a:srgbClr val="CC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36 million were blind</a:t>
            </a: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a further 217 million had moderate to severe visual impairment (MSVI).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Even if we get to empower a 1% of the blind population we cover 3.6 million people!</a:t>
            </a:r>
            <a:endParaRPr sz="1200">
              <a:solidFill>
                <a:srgbClr val="274E1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 b="1" i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*as per data by ncbi.nlm.nih.gov</a:t>
            </a:r>
            <a:endParaRPr sz="1200" b="1" i="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cxnSp>
        <p:nvCxnSpPr>
          <p:cNvPr id="184" name="Google Shape;184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150" y="1178850"/>
            <a:ext cx="4977026" cy="38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950" y="0"/>
            <a:ext cx="7504049" cy="51435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251075" y="662200"/>
            <a:ext cx="13170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Impact"/>
                <a:ea typeface="Impact"/>
                <a:cs typeface="Impact"/>
                <a:sym typeface="Impact"/>
              </a:rPr>
              <a:t>OUR IDEA</a:t>
            </a:r>
            <a:endParaRPr b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50" y="0"/>
            <a:ext cx="1255608" cy="7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56775" y="595200"/>
            <a:ext cx="1811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40">
                <a:latin typeface="Lato"/>
                <a:ea typeface="Lato"/>
                <a:cs typeface="Lato"/>
                <a:sym typeface="Lato"/>
              </a:rPr>
              <a:t>Prototype App</a:t>
            </a:r>
            <a:endParaRPr sz="174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925" y="157675"/>
            <a:ext cx="1255608" cy="7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5270"/>
            <a:ext cx="9144000" cy="464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050" y="-83125"/>
            <a:ext cx="1255608" cy="7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72725" y="51950"/>
            <a:ext cx="12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Impact"/>
                <a:ea typeface="Impact"/>
                <a:cs typeface="Impact"/>
                <a:sym typeface="Impact"/>
              </a:rPr>
              <a:t>PROTOTYPE</a:t>
            </a:r>
            <a:endParaRPr>
              <a:solidFill>
                <a:srgbClr val="11294A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ctrTitle"/>
          </p:nvPr>
        </p:nvSpPr>
        <p:spPr>
          <a:xfrm>
            <a:off x="0" y="652775"/>
            <a:ext cx="3359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11294A"/>
                </a:solidFill>
              </a:rPr>
              <a:t>  Business Flow</a:t>
            </a:r>
            <a:endParaRPr sz="2700">
              <a:solidFill>
                <a:srgbClr val="11294A"/>
              </a:solidFill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86" y="2268294"/>
            <a:ext cx="1187999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73" y="1131587"/>
            <a:ext cx="793608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116" y="2000366"/>
            <a:ext cx="1643347" cy="172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573" y="3842605"/>
            <a:ext cx="79360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8267" y="2000097"/>
            <a:ext cx="1643860" cy="17244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2755105" y="1131575"/>
            <a:ext cx="140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Partnerships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677369" y="2522303"/>
            <a:ext cx="123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Activities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924294" y="3801017"/>
            <a:ext cx="123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(3)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" name="Google Shape;226;p25"/>
          <p:cNvCxnSpPr>
            <a:stCxn id="220" idx="3"/>
            <a:endCxn id="218" idx="1"/>
          </p:cNvCxnSpPr>
          <p:nvPr/>
        </p:nvCxnSpPr>
        <p:spPr>
          <a:xfrm>
            <a:off x="2418464" y="2862300"/>
            <a:ext cx="154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25"/>
          <p:cNvCxnSpPr>
            <a:stCxn id="218" idx="3"/>
            <a:endCxn id="222" idx="1"/>
          </p:cNvCxnSpPr>
          <p:nvPr/>
        </p:nvCxnSpPr>
        <p:spPr>
          <a:xfrm>
            <a:off x="5147385" y="2862294"/>
            <a:ext cx="154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8" name="Google Shape;228;p25"/>
          <p:cNvCxnSpPr>
            <a:stCxn id="218" idx="0"/>
            <a:endCxn id="219" idx="2"/>
          </p:cNvCxnSpPr>
          <p:nvPr/>
        </p:nvCxnSpPr>
        <p:spPr>
          <a:xfrm rot="10800000">
            <a:off x="4553385" y="1923594"/>
            <a:ext cx="0" cy="34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229" name="Google Shape;229;p25"/>
          <p:cNvCxnSpPr>
            <a:stCxn id="218" idx="2"/>
            <a:endCxn id="221" idx="0"/>
          </p:cNvCxnSpPr>
          <p:nvPr/>
        </p:nvCxnSpPr>
        <p:spPr>
          <a:xfrm>
            <a:off x="4553385" y="3456294"/>
            <a:ext cx="0" cy="38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30" name="Google Shape;230;p25"/>
          <p:cNvSpPr txBox="1"/>
          <p:nvPr/>
        </p:nvSpPr>
        <p:spPr>
          <a:xfrm>
            <a:off x="641000" y="1600183"/>
            <a:ext cx="19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Value Propositions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6619644" y="1600183"/>
            <a:ext cx="17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707</Words>
  <Application>Microsoft Office PowerPoint</Application>
  <PresentationFormat>On-screen Show (16:9)</PresentationFormat>
  <Paragraphs>112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Montserrat</vt:lpstr>
      <vt:lpstr>Calibri Light</vt:lpstr>
      <vt:lpstr>Arial</vt:lpstr>
      <vt:lpstr>Lato</vt:lpstr>
      <vt:lpstr>Impact</vt:lpstr>
      <vt:lpstr>Times New Roman</vt:lpstr>
      <vt:lpstr>Courier New</vt:lpstr>
      <vt:lpstr>Roboto</vt:lpstr>
      <vt:lpstr>Raleway</vt:lpstr>
      <vt:lpstr>Samsung Sans</vt:lpstr>
      <vt:lpstr>Calibri</vt:lpstr>
      <vt:lpstr>Streamline</vt:lpstr>
      <vt:lpstr>Office Theme</vt:lpstr>
      <vt:lpstr>SAMSUNG INNOVATION CAMPUS UNIPV 2021-22</vt:lpstr>
      <vt:lpstr>PROBLEM STATEMENT</vt:lpstr>
      <vt:lpstr>PowerPoint Presentation</vt:lpstr>
      <vt:lpstr>PowerPoint Presentation</vt:lpstr>
      <vt:lpstr>OUR POTENTIAL CUSTOMERS</vt:lpstr>
      <vt:lpstr>OUR IDEA</vt:lpstr>
      <vt:lpstr>Prototype App</vt:lpstr>
      <vt:lpstr>PowerPoint Presentation</vt:lpstr>
      <vt:lpstr>  Business Flow</vt:lpstr>
      <vt:lpstr>PowerPoint Presentation</vt:lpstr>
      <vt:lpstr>PowerPoint Presentation</vt:lpstr>
      <vt:lpstr>Our Team  Anton Giulio Cancellara Nishan Chettri Lorenzo Marti Vina Panduwinata Roberto Zappa </vt:lpstr>
      <vt:lpstr>ANY 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INNOVATION CAMPUS UNIPV 2021-22</dc:title>
  <dc:creator>Nishan Chettri</dc:creator>
  <cp:lastModifiedBy>NISHAN CHETTRI</cp:lastModifiedBy>
  <cp:revision>2</cp:revision>
  <dcterms:modified xsi:type="dcterms:W3CDTF">2022-01-16T22:20:03Z</dcterms:modified>
</cp:coreProperties>
</file>